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38"/>
  </p:notesMasterIdLst>
  <p:handoutMasterIdLst>
    <p:handoutMasterId r:id="rId39"/>
  </p:handoutMasterIdLst>
  <p:sldIdLst>
    <p:sldId id="295" r:id="rId2"/>
    <p:sldId id="340" r:id="rId3"/>
    <p:sldId id="341" r:id="rId4"/>
    <p:sldId id="342" r:id="rId5"/>
    <p:sldId id="339" r:id="rId6"/>
    <p:sldId id="296" r:id="rId7"/>
    <p:sldId id="297" r:id="rId8"/>
    <p:sldId id="298" r:id="rId9"/>
    <p:sldId id="299" r:id="rId10"/>
    <p:sldId id="300" r:id="rId11"/>
    <p:sldId id="301" r:id="rId12"/>
    <p:sldId id="318" r:id="rId13"/>
    <p:sldId id="302" r:id="rId14"/>
    <p:sldId id="303" r:id="rId15"/>
    <p:sldId id="304" r:id="rId16"/>
    <p:sldId id="305" r:id="rId17"/>
    <p:sldId id="319" r:id="rId18"/>
    <p:sldId id="343" r:id="rId19"/>
    <p:sldId id="344" r:id="rId20"/>
    <p:sldId id="345" r:id="rId21"/>
    <p:sldId id="346" r:id="rId22"/>
    <p:sldId id="348" r:id="rId23"/>
    <p:sldId id="308" r:id="rId24"/>
    <p:sldId id="329" r:id="rId25"/>
    <p:sldId id="330" r:id="rId26"/>
    <p:sldId id="332" r:id="rId27"/>
    <p:sldId id="333" r:id="rId28"/>
    <p:sldId id="334" r:id="rId29"/>
    <p:sldId id="335" r:id="rId30"/>
    <p:sldId id="347" r:id="rId31"/>
    <p:sldId id="349" r:id="rId32"/>
    <p:sldId id="350" r:id="rId33"/>
    <p:sldId id="351" r:id="rId34"/>
    <p:sldId id="352" r:id="rId35"/>
    <p:sldId id="353" r:id="rId36"/>
    <p:sldId id="275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E2AC00"/>
    <a:srgbClr val="A50021"/>
    <a:srgbClr val="D6A300"/>
    <a:srgbClr val="FFCC00"/>
    <a:srgbClr val="1F4081"/>
    <a:srgbClr val="F0EFE0"/>
    <a:srgbClr val="E9F8FB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63" autoAdjust="0"/>
    <p:restoredTop sz="90929"/>
  </p:normalViewPr>
  <p:slideViewPr>
    <p:cSldViewPr>
      <p:cViewPr varScale="1">
        <p:scale>
          <a:sx n="109" d="100"/>
          <a:sy n="109" d="100"/>
        </p:scale>
        <p:origin x="-114" y="-78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31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8E52510-E20F-4A0A-AF4C-65C71D505DAC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E38DF871-50D4-4DDF-9ED3-4C423E61B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AFCBDE96-2875-43F3-BB74-A9462E7A2CE4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74975458-05F9-4715-9B52-F38F2A500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7CE75-9435-4115-9537-01EF4C2D8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2D522-F666-4989-AB38-A41D0BE68188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551B3-9DEC-4F53-9DDD-24E2D9845C97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8BC01-2426-4B2A-A72E-8129DCE320A0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54F52-4148-414B-8FFD-CE1485A21CAC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41C9B-C389-4EF2-A898-BBB150AAEE85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5127C-A8F8-4860-8D2D-FAF0D2C5EC99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DA80C-3B6E-413C-AA34-7772E01B7E1F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9705C-C6B7-46C2-9770-BEB30015BB35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2FF4C-5E9C-498A-858E-010347B2D3FB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88056-77BB-485E-9751-313D0283E704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A8DFFD2B-3804-40DC-AB20-8FE7FE114B7F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  <p:sldLayoutId id="2147484208" r:id="rId2"/>
    <p:sldLayoutId id="2147484207" r:id="rId3"/>
    <p:sldLayoutId id="2147484206" r:id="rId4"/>
    <p:sldLayoutId id="2147484205" r:id="rId5"/>
    <p:sldLayoutId id="2147484204" r:id="rId6"/>
    <p:sldLayoutId id="2147484203" r:id="rId7"/>
    <p:sldLayoutId id="2147484202" r:id="rId8"/>
    <p:sldLayoutId id="2147484201" r:id="rId9"/>
    <p:sldLayoutId id="2147484200" r:id="rId10"/>
    <p:sldLayoutId id="21474841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imc@obr.admin.tomsk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ooa555@yandex.r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3075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3076" name="Заголовок 5"/>
          <p:cNvSpPr>
            <a:spLocks noGrp="1"/>
          </p:cNvSpPr>
          <p:nvPr>
            <p:ph type="title"/>
          </p:nvPr>
        </p:nvSpPr>
        <p:spPr>
          <a:xfrm>
            <a:off x="468313" y="2060575"/>
            <a:ext cx="8424862" cy="316865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</a:rPr>
              <a:t>ОСНОВНЫЕ СОДЕРЖАТЕЛЬНЫЕ ЛИНИИ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ФЕДЕРАЛЬНОГО ГОСУДАРСТВЕННОГО ОБРАЗОВАТЕЛЬНОГО СТАНДАРТА ДОШКОЛЬНОГО ОБРАЗОВАНИЯ</a:t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3077" name="Rectangle 6"/>
          <p:cNvSpPr>
            <a:spLocks noGrp="1"/>
          </p:cNvSpPr>
          <p:nvPr>
            <p:ph type="body" idx="4294967295"/>
          </p:nvPr>
        </p:nvSpPr>
        <p:spPr>
          <a:xfrm>
            <a:off x="684213" y="5300663"/>
            <a:ext cx="8208962" cy="1296987"/>
          </a:xfrm>
        </p:spPr>
        <p:txBody>
          <a:bodyPr/>
          <a:lstStyle/>
          <a:p>
            <a:pPr algn="r">
              <a:buFont typeface="Arial" charset="0"/>
              <a:buNone/>
            </a:pPr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Осипова О.А., </a:t>
            </a:r>
          </a:p>
          <a:p>
            <a:pPr algn="r">
              <a:buFont typeface="Arial" charset="0"/>
              <a:buNone/>
            </a:pPr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методист МАУ ИМЦ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12291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12292" name="Заголовок 5"/>
          <p:cNvSpPr>
            <a:spLocks noGrp="1"/>
          </p:cNvSpPr>
          <p:nvPr>
            <p:ph type="title"/>
          </p:nvPr>
        </p:nvSpPr>
        <p:spPr>
          <a:xfrm>
            <a:off x="468313" y="0"/>
            <a:ext cx="8424862" cy="1196975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latin typeface="Arial" charset="0"/>
              </a:rPr>
              <a:t>ХУДОЖЕСТВЕННО-ЭСТЕТИЧЕСКОЕ РАЗВИТИЕ</a:t>
            </a:r>
            <a:endParaRPr lang="ru-RU" sz="3200" b="1" i="1" smtClean="0">
              <a:latin typeface="Arial" charset="0"/>
            </a:endParaRPr>
          </a:p>
        </p:txBody>
      </p:sp>
      <p:sp>
        <p:nvSpPr>
          <p:cNvPr id="12293" name="Rectangle 6"/>
          <p:cNvSpPr>
            <a:spLocks noGrp="1"/>
          </p:cNvSpPr>
          <p:nvPr>
            <p:ph type="body" idx="4294967295"/>
          </p:nvPr>
        </p:nvSpPr>
        <p:spPr>
          <a:xfrm>
            <a:off x="179388" y="1052513"/>
            <a:ext cx="8964612" cy="5545137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Развитие предпосылок ценностно-смыслового </a:t>
            </a:r>
            <a:r>
              <a:rPr lang="ru-RU" sz="2400" b="1" u="sng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восприятия и понимания произведений искусства </a:t>
            </a:r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(словесного, музыкального, изобразительного), мира природы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Становление эстетического отношения к окружающему миру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b="1" u="sng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элементарных представлений </a:t>
            </a:r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о видах искусства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Восприятие </a:t>
            </a:r>
            <a:r>
              <a:rPr lang="ru-RU" sz="2400" b="1" u="sng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музыки, художественной литературы</a:t>
            </a:r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, фольклора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Стимулирование </a:t>
            </a:r>
            <a:r>
              <a:rPr lang="ru-RU" sz="2400" b="1" u="sng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сопереживания персонажам </a:t>
            </a:r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художественных произведений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Реализация самостоятельной </a:t>
            </a:r>
            <a:r>
              <a:rPr lang="ru-RU" sz="2400" b="1" u="sng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творческой деятельности </a:t>
            </a:r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детей (изобразительной, конструктивно-модельной, музыкальной и др.)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13315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13316" name="Заголовок 5"/>
          <p:cNvSpPr>
            <a:spLocks noGrp="1"/>
          </p:cNvSpPr>
          <p:nvPr>
            <p:ph type="title"/>
          </p:nvPr>
        </p:nvSpPr>
        <p:spPr>
          <a:xfrm>
            <a:off x="468313" y="188913"/>
            <a:ext cx="8424862" cy="936625"/>
          </a:xfrm>
        </p:spPr>
        <p:txBody>
          <a:bodyPr/>
          <a:lstStyle/>
          <a:p>
            <a:r>
              <a:rPr lang="ru-RU" sz="3600" b="1" i="1" smtClean="0">
                <a:latin typeface="Arial" charset="0"/>
              </a:rPr>
              <a:t>ФИЗИЧЕСКОЕ РАЗВИТИЕ</a:t>
            </a:r>
          </a:p>
        </p:txBody>
      </p:sp>
      <p:sp>
        <p:nvSpPr>
          <p:cNvPr id="13317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1125538"/>
            <a:ext cx="8424862" cy="5472112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   Способствовать приобретению детьми опыта в разных видах деятельности детей: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Двигательная деятельность, связанная с выполнением </a:t>
            </a:r>
            <a:r>
              <a:rPr lang="ru-RU" sz="2400" b="1" u="sng" smtClean="0">
                <a:solidFill>
                  <a:srgbClr val="376092"/>
                </a:solidFill>
                <a:latin typeface="Arial" charset="0"/>
              </a:rPr>
              <a:t>упражнений на развитие координации и гибкости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Способствующих правильному формированию опорно-двигательной системы организма, развитию </a:t>
            </a:r>
            <a:r>
              <a:rPr lang="ru-RU" sz="2400" b="1" u="sng" smtClean="0">
                <a:solidFill>
                  <a:srgbClr val="376092"/>
                </a:solidFill>
                <a:latin typeface="Arial" charset="0"/>
              </a:rPr>
              <a:t>равновесия,</a:t>
            </a:r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 координации движения, </a:t>
            </a:r>
            <a:r>
              <a:rPr lang="ru-RU" sz="2400" b="1" u="sng" smtClean="0">
                <a:solidFill>
                  <a:srgbClr val="376092"/>
                </a:solidFill>
                <a:latin typeface="Arial" charset="0"/>
              </a:rPr>
              <a:t>крупной и мелкой моторики обеих рук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Выполнение </a:t>
            </a:r>
            <a:r>
              <a:rPr lang="ru-RU" sz="2400" b="1" u="sng" smtClean="0">
                <a:solidFill>
                  <a:srgbClr val="376092"/>
                </a:solidFill>
                <a:latin typeface="Arial" charset="0"/>
              </a:rPr>
              <a:t>основных движений </a:t>
            </a:r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(ходьба, бег, мягкие прыжки, повороты в обе стороны)</a:t>
            </a:r>
          </a:p>
          <a:p>
            <a:pPr algn="just"/>
            <a:endParaRPr lang="ru-RU" sz="2400" b="1" smtClean="0">
              <a:solidFill>
                <a:srgbClr val="37609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14339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14340" name="Заголовок 5"/>
          <p:cNvSpPr>
            <a:spLocks noGrp="1"/>
          </p:cNvSpPr>
          <p:nvPr>
            <p:ph type="title"/>
          </p:nvPr>
        </p:nvSpPr>
        <p:spPr>
          <a:xfrm>
            <a:off x="468313" y="188913"/>
            <a:ext cx="8424862" cy="1511300"/>
          </a:xfrm>
        </p:spPr>
        <p:txBody>
          <a:bodyPr/>
          <a:lstStyle/>
          <a:p>
            <a:r>
              <a:rPr lang="ru-RU" sz="3600" b="1" i="1" smtClean="0">
                <a:latin typeface="Arial" charset="0"/>
              </a:rPr>
              <a:t>ФИЗИЧЕСКОЕ РАЗВИТИЕ</a:t>
            </a:r>
          </a:p>
        </p:txBody>
      </p:sp>
      <p:sp>
        <p:nvSpPr>
          <p:cNvPr id="14341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1916113"/>
            <a:ext cx="8424862" cy="4681537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  формирование начальных </a:t>
            </a:r>
            <a:r>
              <a:rPr lang="ru-RU" sz="2400" b="1" u="sng" smtClean="0">
                <a:solidFill>
                  <a:srgbClr val="376092"/>
                </a:solidFill>
                <a:latin typeface="Arial" charset="0"/>
              </a:rPr>
              <a:t>представлений о некоторых видах спорта, </a:t>
            </a:r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овладение </a:t>
            </a:r>
            <a:r>
              <a:rPr lang="ru-RU" sz="2400" b="1" u="sng" smtClean="0">
                <a:solidFill>
                  <a:srgbClr val="376092"/>
                </a:solidFill>
                <a:latin typeface="Arial" charset="0"/>
              </a:rPr>
              <a:t>подвижными играми с правилами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Становление </a:t>
            </a:r>
            <a:r>
              <a:rPr lang="ru-RU" sz="2400" b="1" u="sng" smtClean="0">
                <a:solidFill>
                  <a:srgbClr val="376092"/>
                </a:solidFill>
                <a:latin typeface="Arial" charset="0"/>
              </a:rPr>
              <a:t>целенаправленности и саморегуляции</a:t>
            </a:r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 в двигательной сфере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Становление </a:t>
            </a:r>
            <a:r>
              <a:rPr lang="ru-RU" sz="2400" b="1" u="sng" smtClean="0">
                <a:solidFill>
                  <a:srgbClr val="376092"/>
                </a:solidFill>
                <a:latin typeface="Arial" charset="0"/>
              </a:rPr>
              <a:t>ценностей ЗОЖ, овладение его элементарными нормами и правилами </a:t>
            </a:r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(в питании, двигательном режиме, закаливании, при формировании полезных привычек)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15363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15364" name="Заголовок 5"/>
          <p:cNvSpPr>
            <a:spLocks noGrp="1"/>
          </p:cNvSpPr>
          <p:nvPr>
            <p:ph type="title"/>
          </p:nvPr>
        </p:nvSpPr>
        <p:spPr>
          <a:xfrm>
            <a:off x="468313" y="981075"/>
            <a:ext cx="8424862" cy="12954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ВЕДУЩИЕ ВИДЫ ДЕЯТЕЛЬНОСТИ-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СКВОЗНЫЕ МЕХАНИЗМЫ РАЗВИТИЯ РЕБЁНКА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15365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2349500"/>
            <a:ext cx="8424862" cy="4248150"/>
          </a:xfrm>
        </p:spPr>
        <p:txBody>
          <a:bodyPr/>
          <a:lstStyle/>
          <a:p>
            <a:pPr algn="just"/>
            <a:r>
              <a:rPr lang="ru-RU" sz="36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ОБЩЕНИЕ</a:t>
            </a:r>
          </a:p>
          <a:p>
            <a:pPr algn="just"/>
            <a:r>
              <a:rPr lang="ru-RU" sz="36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</a:p>
          <a:p>
            <a:pPr algn="just"/>
            <a:r>
              <a:rPr lang="ru-RU" sz="36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ПОЗНАВАТЕЛЬНО-ИССЛЕДОВАТЕЛЬСКАЯ ДЕЯТЕЛЬНОСТЬ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16387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16388" name="Заголовок 5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24862" cy="1150938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Младенческий возраст (2 месяца-1 год)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16389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1773238"/>
            <a:ext cx="8424862" cy="4824412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Непосредственное эмоциональное общение с взрослым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Манипулирование с предметами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Познавательно-исследовательские действия с предметами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Восприятие музыки, детских песен и стихов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Двигательная активность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Тактильно-двигательные игры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17411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17412" name="Заголовок 5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24862" cy="719138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Ранний возраст (1 – 3 года)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17413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1341438"/>
            <a:ext cx="8424862" cy="5256212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Предметная деятельность и игры с составными и динамическими игрушками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Экспериментирование с материалами и веществами (песок, вода, тесто и др.)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Общение с взрослым и совместные игры со сверстниками под руководством взрослого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Самообслуживание и действия с бытовыми предметами-орудиями (ложка, савок, лопатка и др.)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Восприятие смысла музыки, сказок, стихов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Рассматривание картинок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Двигательная активность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18435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18436" name="Заголовок 5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24862" cy="1150938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Дошкольный возраст (3-8 лет)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18437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1773238"/>
            <a:ext cx="8424862" cy="4824412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Игровая, в т.ч. Сюжетно-ролевая игра, игра с правилами и др. виды игр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Коммуникативная – общение и взаимодействие со взрослыми и сверстниками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Познавательно-исследовательская – исследование объектов окружающего мира и экспериментирования с ними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Восприятие художественной литературы и фольклора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Самообслуживание и элементарный бытовой труд (в помещении и на улице)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19459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19460" name="Заголовок 5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24862" cy="1150938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Дошкольный возраст (3-8 лет)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19461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1773238"/>
            <a:ext cx="8424862" cy="4824412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Конструирование из разного материала, включая конструкторы, модули, бумагу, природный и иной материал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Изобразительная деятельность (рисование, лепка, аппликация)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Музыкальная – восприятие и понимание смысла музыкальных произведений, пение, музыкально-ритмические движения, игра на музыкальных инструментах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Двигательная форма активности – овладение основными движениями</a:t>
            </a:r>
          </a:p>
          <a:p>
            <a:pPr algn="just"/>
            <a:endParaRPr lang="ru-RU" sz="2400" b="1" smtClean="0">
              <a:solidFill>
                <a:srgbClr val="37609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20483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20484" name="Заголовок 5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24862" cy="719138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Психолого-педагогические условия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20485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424862" cy="5545137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Построение ОД на основе взаимодействия взрослых с детьми, ориентированного на интересы и возможности каждого ребёнка и учитывающего социальную ситуацию его развития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21507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21508" name="Заголовок 5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24862" cy="719138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Психолого-педагогические условия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21509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424862" cy="5545137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Поддержка взрослыми положительного, доброжелательного отношения детей друг к другу и взаимодействия детей друг с другом в разных видах деятельности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Поддержка инициативы и самостоятельности детей в специфических для них видах деятельности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Возможность выбора детьми материалов, видов активности, участников совместной деятельности и общения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Защита от всех форм физического и психического насилия (п.9.ч.1. ст.34 №273-ФЗ «Об Образовании в РФ»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Поддержка родителей в воспитании детей, охране и укреплении их здоровья, вовлечение семей непосредственно в ОД</a:t>
            </a:r>
          </a:p>
          <a:p>
            <a:pPr algn="just"/>
            <a:endParaRPr lang="ru-RU" sz="2400" b="1" smtClean="0">
              <a:solidFill>
                <a:srgbClr val="37609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4099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4100" name="Заголовок 5"/>
          <p:cNvSpPr>
            <a:spLocks noGrp="1"/>
          </p:cNvSpPr>
          <p:nvPr>
            <p:ph type="title"/>
          </p:nvPr>
        </p:nvSpPr>
        <p:spPr>
          <a:xfrm>
            <a:off x="468313" y="981075"/>
            <a:ext cx="8424862" cy="122396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</a:rPr>
              <a:t> ФГОС ДО – совокупность обязательных требований к ДО.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4101" name="Rectangle 6"/>
          <p:cNvSpPr>
            <a:spLocks noGrp="1"/>
          </p:cNvSpPr>
          <p:nvPr>
            <p:ph type="body" idx="4294967295"/>
          </p:nvPr>
        </p:nvSpPr>
        <p:spPr>
          <a:xfrm>
            <a:off x="684213" y="1196975"/>
            <a:ext cx="8208962" cy="54006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ЗАДАЧИ СТАНДАРТА: </a:t>
            </a:r>
          </a:p>
          <a:p>
            <a:pPr algn="just"/>
            <a:r>
              <a:rPr lang="ru-RU" sz="2400" b="1" u="sng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Охрана и укрепление физического и психического здоровья детей,</a:t>
            </a:r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в т.ч. их эмоционального благополучия</a:t>
            </a:r>
          </a:p>
          <a:p>
            <a:pPr algn="just"/>
            <a:r>
              <a:rPr lang="ru-RU" sz="2400" b="1" u="sng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Обеспечения равных возможностей для полноценного развития каждого ребёнка </a:t>
            </a:r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в период дошкольного детства независимо от места проживания, пола, нации, языка, социального статуса, психофизиологических и других особенностей (в т.ч. ОВЗ)</a:t>
            </a:r>
          </a:p>
          <a:p>
            <a:pPr algn="just"/>
            <a:r>
              <a:rPr lang="ru-RU" sz="2400" b="1" u="sng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Обеспечения преемственности целей, задач и содержания образования</a:t>
            </a:r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, реализуемых в рамках ОП различных уровней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22531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22532" name="Заголовок 5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24862" cy="1150938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Педагогическая диагностика (мониторинг)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22533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2205038"/>
            <a:ext cx="8424862" cy="4392612"/>
          </a:xfrm>
        </p:spPr>
        <p:txBody>
          <a:bodyPr/>
          <a:lstStyle/>
          <a:p>
            <a:pPr algn="just"/>
            <a:r>
              <a:rPr lang="ru-RU" sz="36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Оценка индивидуального развития детей дошкольного возраста, связанная с оценкой эффективности педагогических действий и лежащая в основе их дальнейшего планирования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23555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23556" name="Заголовок 5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24862" cy="1150938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Назначение педагогической диагностики (мониторинга)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23557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1773238"/>
            <a:ext cx="8424862" cy="4824412"/>
          </a:xfrm>
        </p:spPr>
        <p:txBody>
          <a:bodyPr/>
          <a:lstStyle/>
          <a:p>
            <a:pPr algn="just"/>
            <a:r>
              <a:rPr lang="ru-RU" b="1" smtClean="0">
                <a:solidFill>
                  <a:srgbClr val="376092"/>
                </a:solidFill>
                <a:latin typeface="Arial" charset="0"/>
              </a:rPr>
              <a:t>Индивидуализации образования (в т.ч. Поддержки ребёнка, построения его образовательной траектории или профессиональной коррекции особенностей его развития)</a:t>
            </a:r>
          </a:p>
          <a:p>
            <a:pPr algn="just">
              <a:buFont typeface="Arial" charset="0"/>
              <a:buNone/>
            </a:pPr>
            <a:endParaRPr lang="ru-RU" b="1" smtClean="0">
              <a:solidFill>
                <a:srgbClr val="376092"/>
              </a:solidFill>
              <a:latin typeface="Arial" charset="0"/>
            </a:endParaRPr>
          </a:p>
          <a:p>
            <a:pPr algn="just"/>
            <a:r>
              <a:rPr lang="ru-RU" b="1" smtClean="0">
                <a:solidFill>
                  <a:srgbClr val="376092"/>
                </a:solidFill>
                <a:latin typeface="Arial" charset="0"/>
              </a:rPr>
              <a:t>Оптимизации работы с группой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24579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24580" name="Заголовок 5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24862" cy="15843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Психологическая диагностика –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выявление и изучение индивидуально-психологических особенностей детей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24581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2133600"/>
            <a:ext cx="8424862" cy="4464050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Используется при необходимости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Проводится квалифицированными специалистами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Допускается только с согласия его родителей (законных представителей)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Результаты используются для решения задач психологического сопровождения и проведения квалифицированной коррекции развития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25603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25604" name="Заголовок 5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24862" cy="8636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Требования к результатам освоения Программы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25605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2060575"/>
            <a:ext cx="8424862" cy="4537075"/>
          </a:xfrm>
        </p:spPr>
        <p:txBody>
          <a:bodyPr/>
          <a:lstStyle/>
          <a:p>
            <a:pPr algn="just"/>
            <a:r>
              <a:rPr lang="ru-RU" sz="36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ЦЕЛЕВЫЕ ОРИЕНТИРЫ – это социально-нормативные возрастные характеристики возможных достижений ребёнка на этапе завершения уровня ДО.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26627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26628" name="Заголовок 5"/>
          <p:cNvSpPr>
            <a:spLocks noGrp="1"/>
          </p:cNvSpPr>
          <p:nvPr>
            <p:ph type="title"/>
          </p:nvPr>
        </p:nvSpPr>
        <p:spPr>
          <a:xfrm>
            <a:off x="468313" y="260350"/>
            <a:ext cx="8424862" cy="7207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Arial" charset="0"/>
              </a:rPr>
              <a:t>ЦЕЛЕВЫЕ ОРИЕНТИРЫ </a:t>
            </a:r>
            <a:br>
              <a:rPr lang="ru-RU" sz="2400" b="1" smtClean="0"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ОБРАЗОВАНИЯ В РАННЕМ ВОЗРАСТЕ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26629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692150"/>
            <a:ext cx="8424862" cy="5905500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Ребёнок интересуется окружающими предметами и активно действует с ними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Эмоционально вовлечён в действия с игрушками и другими предметами, стремится проявлять настойчивость в достижении результата своих действий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Использует специфические, культурно фиксированные предметные действия, знает назначение бытовых предметов (ложки, расчёски, карандаша и др.), умеет пользоваться ими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Владеет простейшими навыками самообслуживания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Стремится проявлять самостоятельность в бытовом и игровом поведении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Владеет активной и пассивной речью, включённой в общение, может обращаться с вопросами и просьбами, понимает речь взрослых</a:t>
            </a:r>
          </a:p>
          <a:p>
            <a:pPr algn="just"/>
            <a:endParaRPr lang="ru-RU" sz="2400" b="1" smtClean="0">
              <a:solidFill>
                <a:srgbClr val="3760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smtClean="0">
              <a:solidFill>
                <a:srgbClr val="37609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27651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27652" name="Заголовок 5"/>
          <p:cNvSpPr>
            <a:spLocks noGrp="1"/>
          </p:cNvSpPr>
          <p:nvPr>
            <p:ph type="title"/>
          </p:nvPr>
        </p:nvSpPr>
        <p:spPr>
          <a:xfrm>
            <a:off x="468313" y="260350"/>
            <a:ext cx="8424862" cy="79216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Arial" charset="0"/>
              </a:rPr>
              <a:t>ЦЕЛЕВЫЕ ОРИЕНТИРЫ </a:t>
            </a:r>
            <a:br>
              <a:rPr lang="ru-RU" sz="2400" b="1" smtClean="0"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ОБРАЗОВАНИЯ В РАННЕМ ВОЗРАСТЕ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27653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765175"/>
            <a:ext cx="8424862" cy="5832475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Знает названия окружающих предметов и игрушек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Стремится к общению со взрослыми и активно подражает им в движениях и действиях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Появляются игры, в которых ребёнок воспроизводит действия взрослого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Проявляет интерес к сверстникам, наблюдает за их действиями и подражает им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Ребёнок обладает интересом к стихам, песням и сказкам, рассматриванию картинки, стремится двигаться под музыку, проявляет эмоциональный отклик на различные произведения культуры и искусства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У ребёнка развита крупная моторика, стремится осваивать различные вида движения (бег, лазанье, перешагивание и др.)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28675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28676" name="Заголовок 5"/>
          <p:cNvSpPr>
            <a:spLocks noGrp="1"/>
          </p:cNvSpPr>
          <p:nvPr>
            <p:ph type="title"/>
          </p:nvPr>
        </p:nvSpPr>
        <p:spPr>
          <a:xfrm>
            <a:off x="468313" y="404813"/>
            <a:ext cx="8424862" cy="1008062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Arial" charset="0"/>
              </a:rPr>
              <a:t>ЦЕЛЕВЫЕ ОРИЕНТИРЫ </a:t>
            </a:r>
            <a:br>
              <a:rPr lang="ru-RU" sz="2400" b="1" smtClean="0"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ОБРАЗОВАНИЯ НА ЭТАПЕ ЗАВЕРШЕНИЯ ДОШКОЛЬНОГО ОБРАЗОВАНИЯ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28677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424862" cy="5400675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Ребёнок овладевает основными культурными способами деятельности, проявляет инициативу и самостоятельность в разных ВД – игре, общении, познавательно-исследовательской деятельности, конструировании и др.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Способен выбирать себе род занятий, участников по совместной деятельности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Ребёнок обладает установкой положительного отношения к миру, к разным видам труда, другим людям и самому себе, обладает чувством собственного достоинства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Активно взаимодействует со сверстниками и взрослыми, участвует в совместных играх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29699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29700" name="Заголовок 5"/>
          <p:cNvSpPr>
            <a:spLocks noGrp="1"/>
          </p:cNvSpPr>
          <p:nvPr>
            <p:ph type="title"/>
          </p:nvPr>
        </p:nvSpPr>
        <p:spPr>
          <a:xfrm>
            <a:off x="468313" y="404813"/>
            <a:ext cx="8424862" cy="1008062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Arial" charset="0"/>
              </a:rPr>
              <a:t>ЦЕЛЕВЫЕ ОРИЕНТИРЫ </a:t>
            </a:r>
            <a:br>
              <a:rPr lang="ru-RU" sz="2400" b="1" smtClean="0"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ОБРАЗОВАНИЯ НА ЭТАПЕ ЗАВЕРШЕНИЯ ДОШКОЛЬНОГО ОБРАЗОВАНИЯ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29701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1268413"/>
            <a:ext cx="8424862" cy="5329237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Способен договариваться, учитывать интересы и чувства других, сопереживать неудачам и сорадоваться успехам других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Адекватно проявляет свои чувства, в т.ч. чувство веры в себя, старается разрешать конфликты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Ребёнок обладает развитым воображением, которое реализуется в разных ВД, и, прежде всего, в игре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Ребёнок владеет разными формами и видами игр, различает условную и реальную ситуации, умеет подчиняться разным правилам и социальным нормам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У ребёнка развита крупная и мелкая моторика, он подвижен, вынослив, владеет основными движениями, может контролировать свои движения и управлять ими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30723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30724" name="Заголовок 5"/>
          <p:cNvSpPr>
            <a:spLocks noGrp="1"/>
          </p:cNvSpPr>
          <p:nvPr>
            <p:ph type="title"/>
          </p:nvPr>
        </p:nvSpPr>
        <p:spPr>
          <a:xfrm>
            <a:off x="468313" y="404813"/>
            <a:ext cx="8424862" cy="1008062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Arial" charset="0"/>
              </a:rPr>
              <a:t>ЦЕЛЕВЫЕ ОРИЕНТИРЫ </a:t>
            </a:r>
            <a:br>
              <a:rPr lang="ru-RU" sz="2400" b="1" smtClean="0"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ОБРАЗОВАНИЯ НА ЭТАПЕ ЗАВЕРШЕНИЯ ДОШКОЛЬНОГО ОБРАЗОВАНИЯ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30725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1700213"/>
            <a:ext cx="8424862" cy="4897437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Может выделять звуки в словах, у ребёнка складываются предпосылки грамотности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Ребёнок способен к волевым усилиям, может следовать социальным нормам поведения и правилам в разных ВД, во взаимоотношениях со взрослыми и сверстниками, может соблюдать правила безопасного поведения и личной гигиены</a:t>
            </a:r>
          </a:p>
          <a:p>
            <a:pPr algn="just"/>
            <a:endParaRPr lang="ru-RU" sz="2400" b="1" smtClean="0">
              <a:solidFill>
                <a:srgbClr val="37609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31747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31748" name="Заголовок 5"/>
          <p:cNvSpPr>
            <a:spLocks noGrp="1"/>
          </p:cNvSpPr>
          <p:nvPr>
            <p:ph type="title"/>
          </p:nvPr>
        </p:nvSpPr>
        <p:spPr>
          <a:xfrm>
            <a:off x="468313" y="404813"/>
            <a:ext cx="8424862" cy="1008062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Arial" charset="0"/>
              </a:rPr>
              <a:t>ЦЕЛЕВЫЕ ОРИЕНТИРЫ </a:t>
            </a:r>
            <a:br>
              <a:rPr lang="ru-RU" sz="2400" b="1" smtClean="0"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ОБРАЗОВАНИЯ НА ЭТАПЕ ЗАВЕРШЕНИЯ ДОШКОЛЬНОГО ОБРАЗОВАНИЯ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31749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424862" cy="5400675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Ребёнок проявляет любознательность, задаёт вопросы взрослым и сверстникам, интересуется причинно-следственными связями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Пытается самостоятельно придумывать объяснения явлениям природы и поступкам людей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Склонен наблюдать, экспериментировать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Обладает начальными знаниями о себе, о природном и социальном мире, в котором он живёт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Способен к принятию собственных решений, опираясь на свои знания и умения в различных ВД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5123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5124" name="Заголовок 5"/>
          <p:cNvSpPr>
            <a:spLocks noGrp="1"/>
          </p:cNvSpPr>
          <p:nvPr>
            <p:ph type="title"/>
          </p:nvPr>
        </p:nvSpPr>
        <p:spPr>
          <a:xfrm>
            <a:off x="468313" y="981075"/>
            <a:ext cx="8424862" cy="122396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</a:rPr>
              <a:t>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5125" name="Rectangle 6"/>
          <p:cNvSpPr>
            <a:spLocks noGrp="1"/>
          </p:cNvSpPr>
          <p:nvPr>
            <p:ph type="body" idx="4294967295"/>
          </p:nvPr>
        </p:nvSpPr>
        <p:spPr>
          <a:xfrm>
            <a:off x="684213" y="908050"/>
            <a:ext cx="8208962" cy="5689600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Создание благоприятных условий развития детей в соответствии с их </a:t>
            </a:r>
            <a:r>
              <a:rPr lang="ru-RU" sz="2400" b="1" u="sng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возрастными и индивидуальными особенностями и склонностями</a:t>
            </a:r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, развития способностей и творческого потенциала каждого ребёнка как субъекта отношений с самим собой, другими детьми, взрослыми и миром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Объединение </a:t>
            </a:r>
            <a:r>
              <a:rPr lang="ru-RU" sz="2400" b="1" u="sng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обучения и воспитания в целостный образовательный процесс на основе </a:t>
            </a:r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духовно-нравственных и социокультурных ценностей и принятых в обществе правил и норм поведения в интересах человека, семьи, общества</a:t>
            </a:r>
          </a:p>
          <a:p>
            <a:pPr algn="just"/>
            <a:r>
              <a:rPr lang="ru-RU" sz="2400" b="1" u="sng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Обеспечение психолого-педагогической поддержки семьи и повышения компетентности родителей </a:t>
            </a:r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в вопросах развития и образования, охраны и укрепления здоровья детей</a:t>
            </a:r>
          </a:p>
        </p:txBody>
      </p:sp>
      <p:sp>
        <p:nvSpPr>
          <p:cNvPr id="5126" name="Прямоугольник 5"/>
          <p:cNvSpPr>
            <a:spLocks noChangeArrowheads="1"/>
          </p:cNvSpPr>
          <p:nvPr/>
        </p:nvSpPr>
        <p:spPr bwMode="auto">
          <a:xfrm>
            <a:off x="2770188" y="260350"/>
            <a:ext cx="44656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b="1">
                <a:latin typeface="Arial" charset="0"/>
              </a:rPr>
              <a:t>ЗАДАЧИ СТАНДАРТА: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32771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32772" name="Заголовок 5"/>
          <p:cNvSpPr>
            <a:spLocks noGrp="1"/>
          </p:cNvSpPr>
          <p:nvPr>
            <p:ph type="title"/>
          </p:nvPr>
        </p:nvSpPr>
        <p:spPr>
          <a:xfrm>
            <a:off x="468313" y="404813"/>
            <a:ext cx="8424862" cy="1008062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Arial" charset="0"/>
              </a:rPr>
              <a:t>ЦЕЛЕВЫЕ ОРИЕНТИРЫ </a:t>
            </a:r>
            <a:br>
              <a:rPr lang="ru-RU" sz="2400" b="1" smtClean="0"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ОБРАЗОВАНИЯ НА ЭТАПЕ ЗАВЕРШЕНИЯ ДОШКОЛЬНОГО ОБРАЗОВАНИЯ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32773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1700213"/>
            <a:ext cx="8424862" cy="4897437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Выступают основаниями преемственности дошкольного и начального общего образования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Предполагают формирование у детей предпосылок к учебной деятельности на этапе завершения ими дошкольного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33795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33796" name="Заголовок 5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24862" cy="15843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Основные компетенции педагогических работников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33797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2133600"/>
            <a:ext cx="8424862" cy="44640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ОБЕСПЕЧЕНИЕ ЭМОЦИОНАЛЬНОГО БЛАГОПОЛУЧИЯ ЧЕРЕЗ:</a:t>
            </a:r>
          </a:p>
          <a:p>
            <a:pPr algn="ctr">
              <a:buFont typeface="Arial" charset="0"/>
              <a:buNone/>
            </a:pPr>
            <a:endParaRPr lang="ru-RU" sz="2400" b="1" smtClean="0">
              <a:solidFill>
                <a:srgbClr val="376092"/>
              </a:solidFill>
              <a:latin typeface="Arial" charset="0"/>
            </a:endParaRP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Непосредственное общение с каждым ребёнком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Уважительное отношение к каждому ребёнку, к его чувствам и потребностям</a:t>
            </a:r>
          </a:p>
          <a:p>
            <a:pPr algn="just">
              <a:buFont typeface="Arial" charset="0"/>
              <a:buNone/>
            </a:pPr>
            <a:endParaRPr lang="ru-RU" sz="2400" b="1" smtClean="0">
              <a:solidFill>
                <a:srgbClr val="376092"/>
              </a:solidFill>
              <a:latin typeface="Arial" charset="0"/>
            </a:endParaRPr>
          </a:p>
          <a:p>
            <a:pPr algn="just"/>
            <a:endParaRPr lang="ru-RU" sz="2400" b="1" smtClean="0">
              <a:solidFill>
                <a:srgbClr val="376092"/>
              </a:solidFill>
              <a:latin typeface="Arial" charset="0"/>
            </a:endParaRPr>
          </a:p>
          <a:p>
            <a:pPr algn="just"/>
            <a:endParaRPr lang="ru-RU" sz="2400" b="1" smtClean="0">
              <a:solidFill>
                <a:srgbClr val="376092"/>
              </a:solidFill>
              <a:latin typeface="Arial" charset="0"/>
            </a:endParaRPr>
          </a:p>
          <a:p>
            <a:pPr algn="just"/>
            <a:endParaRPr lang="ru-RU" sz="2400" b="1" smtClean="0">
              <a:solidFill>
                <a:srgbClr val="376092"/>
              </a:solidFill>
              <a:latin typeface="Arial" charset="0"/>
            </a:endParaRPr>
          </a:p>
          <a:p>
            <a:pPr algn="just"/>
            <a:endParaRPr lang="ru-RU" sz="2400" b="1" smtClean="0">
              <a:solidFill>
                <a:srgbClr val="37609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34819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34820" name="Заголовок 5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24862" cy="15843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Основные компетенции педагогических работников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34821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1989138"/>
            <a:ext cx="8424862" cy="460851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ПОДДЕРЖКА ИНИЦИАТИВЫ И ИНДИВИДУАЛЬНОСТИ ЧЕРЕЗ: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Создание условий для свободного выбора детьми деятельности, участников совместной деятельности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Создание условий для принятия детьми решений, выражения своих чувств и мыслей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Недирективную помощь детям, поддержку детской инициативы и самостоятельности в разных видах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35843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35844" name="Заголовок 5"/>
          <p:cNvSpPr>
            <a:spLocks noGrp="1"/>
          </p:cNvSpPr>
          <p:nvPr>
            <p:ph type="title"/>
          </p:nvPr>
        </p:nvSpPr>
        <p:spPr>
          <a:xfrm>
            <a:off x="468313" y="188913"/>
            <a:ext cx="8424862" cy="13684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Основные компетенции педагогических работников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35845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1557338"/>
            <a:ext cx="8424862" cy="504031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УСТАНОВЛЕНИЕ ПРАВИЛ ПОВЕДЕНИЯ И ВЗАИМОДЕЙСТВИЯ В РАЗНЫХ СИТУАЦИЯХ</a:t>
            </a:r>
          </a:p>
          <a:p>
            <a:pPr algn="just"/>
            <a:r>
              <a:rPr lang="ru-RU" sz="20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позитивных, доброжелательных отношений между детьми, в т.ч. Принадлежащим к разным национально-культурным, религиозным общностям и социальным слоям, имеющими различные ОВЗ.</a:t>
            </a:r>
          </a:p>
          <a:p>
            <a:pPr algn="just"/>
            <a:r>
              <a:rPr lang="ru-RU" sz="20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Развитие коммуникативных способностей детей, позволяющих разрешать конфликтные ситуации со сверстниками</a:t>
            </a:r>
          </a:p>
          <a:p>
            <a:pPr algn="just"/>
            <a:r>
              <a:rPr lang="ru-RU" sz="20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Развитие умения детей работать в группе сверстников</a:t>
            </a:r>
          </a:p>
          <a:p>
            <a:pPr algn="just"/>
            <a:r>
              <a:rPr lang="ru-RU" sz="20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Установление правил поведения в помещении, на прогулке, во время ОД, осуществляемой в режимных моментах  (встречи и прощания, гигиенические процедуры, приемов пищи,  дневного сна), НОД, предъявление их в конструктивной (без обвинения и угроз) и понятной детям  форме</a:t>
            </a:r>
          </a:p>
          <a:p>
            <a:pPr algn="just"/>
            <a:endParaRPr lang="ru-RU" sz="2400" b="1" smtClean="0">
              <a:solidFill>
                <a:srgbClr val="376092"/>
              </a:solidFill>
              <a:latin typeface="Arial" charset="0"/>
            </a:endParaRPr>
          </a:p>
          <a:p>
            <a:pPr algn="just"/>
            <a:endParaRPr lang="ru-RU" sz="2400" b="1" smtClean="0">
              <a:solidFill>
                <a:srgbClr val="37609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36867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36868" name="Заголовок 5"/>
          <p:cNvSpPr>
            <a:spLocks noGrp="1"/>
          </p:cNvSpPr>
          <p:nvPr>
            <p:ph type="title"/>
          </p:nvPr>
        </p:nvSpPr>
        <p:spPr>
          <a:xfrm>
            <a:off x="468313" y="188913"/>
            <a:ext cx="8424862" cy="1008062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Основные компетенции педагогических работников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36869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981075"/>
            <a:ext cx="8424862" cy="576103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ПОСТРОЕНИЕ ВАРИАТИВНОГО РАЗВИВАЮЩЕГО ОБРАЗОВАНИЯ, ОРИНТИРОВАННОГО НА УРОВЕНЬ РАЗВИТИЯ, проявляющийся у ребёнка в совместной деятельности со взрослым и более опытными сверстниками, но не актуализирующийся в его индивидуальной деятельности (далее ЗБР) через: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овладения культурными средствами деятельности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Организацию ВД, способствующих развитию мышления, речи, общения, воображения и детского творчества, личностного, физического и художественно-эстетического развития детей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Поддержку спонтанной игры детей, ее обогащение, обеспечение игрового времени и пространства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Оценку индивидуального развития детей</a:t>
            </a:r>
          </a:p>
          <a:p>
            <a:pPr algn="ctr">
              <a:buFont typeface="Arial" charset="0"/>
              <a:buNone/>
            </a:pPr>
            <a:endParaRPr lang="ru-RU" sz="2400" b="1" smtClean="0">
              <a:solidFill>
                <a:srgbClr val="37609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37891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37892" name="Заголовок 5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24862" cy="10795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Основные компетенции педагогических работников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37893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1989138"/>
            <a:ext cx="8424862" cy="4608512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ВЗАИМОДЕЙСТВИЯ С РОДИТЕЛЯМИ ПО ВОПРОСАМ ОБРАЗОВАНИЯ ДЕТЕЙ, НЕПОСРЕДСТВЕННОГО ВОВЛЕЧЕНИЯ ИХ В ОБРАЗОВАТЕЛЬНУЮ ДЕЯТЕЛЬНОСТЬ, В Т.Ч. ПОСРЕДСТВОМ СОЗДАНИЯ ОБРАЗОВАТЕЛЬНЫХ ПРОЕКТОВ СОВМЕСТНО С СЕМЬЁЙ НА ОСНОВЕ ВЫЯВЛЕНИЯ ПОТРЕБНОСТЕЙ И ПОДДЕРЖКИ ОБРАЗОВАТЕЛЬНЫХ ИНИЦИАТИВ СЕМЬИ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38915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  <a:hlinkClick r:id="rId3"/>
            </a:endParaRPr>
          </a:p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  <a:hlinkClick r:id="rId3"/>
            </a:endParaRPr>
          </a:p>
          <a:p>
            <a:pPr algn="ctr" eaLnBrk="0" hangingPunct="0">
              <a:tabLst>
                <a:tab pos="2578100" algn="l"/>
                <a:tab pos="4572000" algn="l"/>
              </a:tabLst>
            </a:pPr>
            <a:r>
              <a:rPr lang="en-US" sz="3600" b="1" i="1">
                <a:solidFill>
                  <a:srgbClr val="17375E"/>
                </a:solidFill>
                <a:latin typeface="Georgia" pitchFamily="18" charset="0"/>
                <a:hlinkClick r:id="rId4"/>
              </a:rPr>
              <a:t>ooa555@yandex.ru</a:t>
            </a:r>
            <a:endParaRPr lang="en-US" sz="3600" b="1" i="1">
              <a:solidFill>
                <a:srgbClr val="17375E"/>
              </a:solidFill>
              <a:latin typeface="Georgia" pitchFamily="18" charset="0"/>
            </a:endParaRPr>
          </a:p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200" b="1">
              <a:solidFill>
                <a:srgbClr val="17375E"/>
              </a:solidFill>
              <a:latin typeface="Georgia" pitchFamily="18" charset="0"/>
            </a:endParaRPr>
          </a:p>
          <a:p>
            <a:pPr algn="ctr" eaLnBrk="0" hangingPunct="0">
              <a:tabLst>
                <a:tab pos="2578100" algn="l"/>
                <a:tab pos="4572000" algn="l"/>
              </a:tabLst>
            </a:pPr>
            <a:r>
              <a:rPr lang="ru-RU" sz="3200" b="1">
                <a:solidFill>
                  <a:srgbClr val="17375E"/>
                </a:solidFill>
                <a:latin typeface="Georgia" pitchFamily="18" charset="0"/>
              </a:rPr>
              <a:t>Тел. </a:t>
            </a:r>
            <a:r>
              <a:rPr lang="ru-RU" sz="3200" b="1">
                <a:solidFill>
                  <a:srgbClr val="17375E"/>
                </a:solidFill>
              </a:rPr>
              <a:t>56-</a:t>
            </a:r>
            <a:r>
              <a:rPr lang="en-US" sz="3200" b="1">
                <a:solidFill>
                  <a:srgbClr val="17375E"/>
                </a:solidFill>
              </a:rPr>
              <a:t>03</a:t>
            </a:r>
            <a:r>
              <a:rPr lang="ru-RU" sz="3200" b="1">
                <a:solidFill>
                  <a:srgbClr val="17375E"/>
                </a:solidFill>
              </a:rPr>
              <a:t>-</a:t>
            </a:r>
            <a:r>
              <a:rPr lang="en-US" sz="3200" b="1">
                <a:solidFill>
                  <a:srgbClr val="17375E"/>
                </a:solidFill>
              </a:rPr>
              <a:t>82</a:t>
            </a:r>
            <a:r>
              <a:rPr lang="ru-RU" sz="3200" b="1">
                <a:solidFill>
                  <a:srgbClr val="17375E"/>
                </a:solidFill>
              </a:rPr>
              <a:t> </a:t>
            </a:r>
          </a:p>
        </p:txBody>
      </p:sp>
      <p:sp>
        <p:nvSpPr>
          <p:cNvPr id="38916" name="Заголовок 5"/>
          <p:cNvSpPr>
            <a:spLocks noGrp="1"/>
          </p:cNvSpPr>
          <p:nvPr>
            <p:ph type="title"/>
          </p:nvPr>
        </p:nvSpPr>
        <p:spPr>
          <a:xfrm>
            <a:off x="827088" y="2143125"/>
            <a:ext cx="8316912" cy="422275"/>
          </a:xfrm>
        </p:spPr>
        <p:txBody>
          <a:bodyPr/>
          <a:lstStyle/>
          <a:p>
            <a:r>
              <a:rPr lang="ru-RU" sz="4000" b="1" smtClean="0">
                <a:solidFill>
                  <a:srgbClr val="A50021"/>
                </a:solidFill>
                <a:latin typeface="Georgia" pitchFamily="18" charset="0"/>
              </a:rPr>
              <a:t/>
            </a:r>
            <a:br>
              <a:rPr lang="ru-RU" sz="4000" b="1" smtClean="0">
                <a:solidFill>
                  <a:srgbClr val="A50021"/>
                </a:solidFill>
                <a:latin typeface="Georgia" pitchFamily="18" charset="0"/>
              </a:rPr>
            </a:br>
            <a:r>
              <a:rPr lang="en-US" sz="4000" b="1" smtClean="0">
                <a:solidFill>
                  <a:srgbClr val="A50021"/>
                </a:solidFill>
                <a:latin typeface="Georgia" pitchFamily="18" charset="0"/>
              </a:rPr>
              <a:t/>
            </a:r>
            <a:br>
              <a:rPr lang="en-US" sz="4000" b="1" smtClean="0">
                <a:solidFill>
                  <a:srgbClr val="A50021"/>
                </a:solidFill>
                <a:latin typeface="Georgia" pitchFamily="18" charset="0"/>
              </a:rPr>
            </a:br>
            <a:r>
              <a:rPr lang="en-US" sz="4000" b="1" smtClean="0">
                <a:solidFill>
                  <a:srgbClr val="A50021"/>
                </a:solidFill>
                <a:latin typeface="Georgia" pitchFamily="18" charset="0"/>
              </a:rPr>
              <a:t/>
            </a:r>
            <a:br>
              <a:rPr lang="en-US" sz="4000" b="1" smtClean="0">
                <a:solidFill>
                  <a:srgbClr val="A50021"/>
                </a:solidFill>
                <a:latin typeface="Georgia" pitchFamily="18" charset="0"/>
              </a:rPr>
            </a:br>
            <a:r>
              <a:rPr lang="ru-RU" sz="4000" b="1" smtClean="0">
                <a:solidFill>
                  <a:srgbClr val="A50021"/>
                </a:solidFill>
                <a:latin typeface="Cambria" pitchFamily="18" charset="0"/>
              </a:rPr>
              <a:t>Спасибо за внимание!</a:t>
            </a:r>
            <a:br>
              <a:rPr lang="ru-RU" sz="4000" b="1" smtClean="0">
                <a:solidFill>
                  <a:srgbClr val="A50021"/>
                </a:solidFill>
                <a:latin typeface="Cambria" pitchFamily="18" charset="0"/>
              </a:rPr>
            </a:br>
            <a:r>
              <a:rPr lang="ru-RU" sz="4000" b="1" smtClean="0">
                <a:solidFill>
                  <a:srgbClr val="A50021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A50021"/>
                </a:solidFill>
                <a:latin typeface="Cambria" pitchFamily="18" charset="0"/>
              </a:rPr>
            </a:br>
            <a:r>
              <a:rPr lang="ru-RU" sz="2200" b="1" smtClean="0">
                <a:solidFill>
                  <a:srgbClr val="A50021"/>
                </a:solidFill>
                <a:latin typeface="Cambria" pitchFamily="18" charset="0"/>
              </a:rPr>
              <a:t> </a:t>
            </a:r>
            <a:r>
              <a:rPr lang="ru-RU" sz="4000" b="1" smtClean="0">
                <a:solidFill>
                  <a:srgbClr val="A50021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A50021"/>
                </a:solidFill>
                <a:latin typeface="Cambria" pitchFamily="18" charset="0"/>
              </a:rPr>
            </a:br>
            <a:r>
              <a:rPr lang="ru-RU" sz="4000" b="1" smtClean="0">
                <a:solidFill>
                  <a:srgbClr val="A50021"/>
                </a:solidFill>
                <a:latin typeface="Georgia" pitchFamily="18" charset="0"/>
              </a:rPr>
              <a:t/>
            </a:r>
            <a:br>
              <a:rPr lang="ru-RU" sz="4000" b="1" smtClean="0">
                <a:solidFill>
                  <a:srgbClr val="A50021"/>
                </a:solidFill>
                <a:latin typeface="Georgia" pitchFamily="18" charset="0"/>
              </a:rPr>
            </a:br>
            <a:r>
              <a:rPr lang="ru-RU" sz="4000" b="1" smtClean="0">
                <a:solidFill>
                  <a:srgbClr val="A50021"/>
                </a:solidFill>
                <a:latin typeface="Georgia" pitchFamily="18" charset="0"/>
              </a:rPr>
              <a:t/>
            </a:r>
            <a:br>
              <a:rPr lang="ru-RU" sz="4000" b="1" smtClean="0">
                <a:solidFill>
                  <a:srgbClr val="A50021"/>
                </a:solidFill>
                <a:latin typeface="Georgia" pitchFamily="18" charset="0"/>
              </a:rPr>
            </a:b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6147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6148" name="Заголовок 5"/>
          <p:cNvSpPr>
            <a:spLocks noGrp="1"/>
          </p:cNvSpPr>
          <p:nvPr>
            <p:ph type="title"/>
          </p:nvPr>
        </p:nvSpPr>
        <p:spPr>
          <a:xfrm>
            <a:off x="468313" y="981075"/>
            <a:ext cx="8424862" cy="122396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</a:rPr>
              <a:t>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6149" name="Rectangle 6"/>
          <p:cNvSpPr>
            <a:spLocks noGrp="1"/>
          </p:cNvSpPr>
          <p:nvPr>
            <p:ph type="body" idx="4294967295"/>
          </p:nvPr>
        </p:nvSpPr>
        <p:spPr>
          <a:xfrm>
            <a:off x="684213" y="908050"/>
            <a:ext cx="8208962" cy="5689600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Формирование общей культуры личности детей, развития их </a:t>
            </a:r>
            <a:r>
              <a:rPr lang="ru-RU" sz="2400" b="1" u="sng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социальных, нравственных, эстетических, интеллектуальных, физических качеств</a:t>
            </a:r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, инициативности, самостоятельности и ответственности ребёнка, формирования </a:t>
            </a:r>
            <a:r>
              <a:rPr lang="ru-RU" sz="2400" b="1" u="sng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предпосылок учебной деятельности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Обеспечение вариативности и разнообразия содержания Программы и организационных форм ДО, возможности формирования Программ различной направленности </a:t>
            </a:r>
            <a:r>
              <a:rPr lang="ru-RU" sz="2400" b="1" u="sng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с учётом образовательных потребностей и способностей детей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ru-RU" sz="2400" b="1" u="sng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социокультурной среды</a:t>
            </a:r>
            <a:r>
              <a:rPr lang="ru-RU" sz="24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, соответствующей возрастным, психологическим и физиологическим особенностям детей</a:t>
            </a:r>
          </a:p>
        </p:txBody>
      </p:sp>
      <p:sp>
        <p:nvSpPr>
          <p:cNvPr id="6150" name="Прямоугольник 5"/>
          <p:cNvSpPr>
            <a:spLocks noChangeArrowheads="1"/>
          </p:cNvSpPr>
          <p:nvPr/>
        </p:nvSpPr>
        <p:spPr bwMode="auto">
          <a:xfrm>
            <a:off x="2770188" y="260350"/>
            <a:ext cx="44656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b="1">
                <a:latin typeface="Arial" charset="0"/>
              </a:rPr>
              <a:t>ЗАДАЧИ СТАНДАРТА: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7171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7172" name="Заголовок 5"/>
          <p:cNvSpPr>
            <a:spLocks noGrp="1"/>
          </p:cNvSpPr>
          <p:nvPr>
            <p:ph type="title"/>
          </p:nvPr>
        </p:nvSpPr>
        <p:spPr>
          <a:xfrm>
            <a:off x="468313" y="188913"/>
            <a:ext cx="8424862" cy="792162"/>
          </a:xfrm>
        </p:spPr>
        <p:txBody>
          <a:bodyPr/>
          <a:lstStyle/>
          <a:p>
            <a:r>
              <a:rPr kumimoji="1" lang="ru-RU" sz="3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принципы ДО:</a:t>
            </a:r>
            <a:endParaRPr lang="ru-RU" sz="3600" b="1" i="1" smtClean="0">
              <a:latin typeface="Arial" charset="0"/>
            </a:endParaRPr>
          </a:p>
        </p:txBody>
      </p:sp>
      <p:sp>
        <p:nvSpPr>
          <p:cNvPr id="7173" name="Rectangle 6"/>
          <p:cNvSpPr>
            <a:spLocks noGrp="1"/>
          </p:cNvSpPr>
          <p:nvPr>
            <p:ph type="body" idx="4294967295"/>
          </p:nvPr>
        </p:nvSpPr>
        <p:spPr>
          <a:xfrm>
            <a:off x="179388" y="1268413"/>
            <a:ext cx="8713787" cy="5329237"/>
          </a:xfrm>
        </p:spPr>
        <p:txBody>
          <a:bodyPr/>
          <a:lstStyle/>
          <a:p>
            <a:pPr marL="457200" indent="-457200" algn="just">
              <a:buFont typeface="Calibri" pitchFamily="34" charset="0"/>
              <a:buAutoNum type="arabicPeriod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Полноценное проживание ребёнком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pPr marL="457200" indent="-457200" algn="just">
              <a:buFont typeface="Calibri" pitchFamily="34" charset="0"/>
              <a:buAutoNum type="arabicPeriod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индивидуализация, дошкольного образования);</a:t>
            </a:r>
          </a:p>
          <a:p>
            <a:pPr marL="457200" indent="-457200" algn="just">
              <a:buFont typeface="Calibri" pitchFamily="34" charset="0"/>
              <a:buAutoNum type="arabicPeriod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содействие и сотрудничество детей и взрослых, признание ребенка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полноценным участником (субъектом) образовательных отношений;</a:t>
            </a:r>
          </a:p>
          <a:p>
            <a:pPr marL="457200" indent="-457200" algn="just">
              <a:buFont typeface="Calibri" pitchFamily="34" charset="0"/>
              <a:buAutoNum type="arabicPeriod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поддержка инициативы детей в различных видах деятельности;</a:t>
            </a:r>
          </a:p>
          <a:p>
            <a:pPr marL="457200" indent="-457200" algn="just">
              <a:buFont typeface="Calibri" pitchFamily="34" charset="0"/>
              <a:buAutoNum type="arabicPeriod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сотрудничество Организации с семьёй;</a:t>
            </a:r>
          </a:p>
          <a:p>
            <a:pPr marL="457200" indent="-457200" algn="just">
              <a:buFont typeface="Calibri" pitchFamily="34" charset="0"/>
              <a:buAutoNum type="arabicPeriod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приобщение  детей   к  социокультурным   нормам,   традициям  семьи,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общества и государства;</a:t>
            </a:r>
          </a:p>
          <a:p>
            <a:pPr marL="457200" indent="-457200" algn="just">
              <a:buFont typeface="Calibri" pitchFamily="34" charset="0"/>
              <a:buAutoNum type="arabicPeriod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формирование познавательных интересов и познавательных действий ребенка в различных видах деятельности;</a:t>
            </a:r>
          </a:p>
          <a:p>
            <a:pPr marL="457200" indent="-457200" algn="just">
              <a:buFont typeface="Calibri" pitchFamily="34" charset="0"/>
              <a:buAutoNum type="arabicPeriod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возрастная    адекватность    дошкольного    образования    (соответствия условий, требований, методов возрасту и особенностям развития);</a:t>
            </a:r>
          </a:p>
          <a:p>
            <a:pPr marL="457200" indent="-457200" algn="just">
              <a:buFont typeface="Calibri" pitchFamily="34" charset="0"/>
              <a:buAutoNum type="arabicPeriod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учёт этнокультурной ситуации развития детей;</a:t>
            </a:r>
            <a:endParaRPr lang="ru-RU" sz="1800" b="1" smtClean="0">
              <a:solidFill>
                <a:srgbClr val="37609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8195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8196" name="Заголовок 5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24862" cy="1150938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b="1" smtClean="0"/>
              <a:t>ОБРАЗОВАТЕЛЬНЫЕ ОБЛАСТИ</a:t>
            </a:r>
            <a: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  <a:t/>
            </a:r>
            <a:br>
              <a:rPr lang="ru-RU" sz="4000" b="1" smtClean="0">
                <a:solidFill>
                  <a:srgbClr val="376092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/>
            </a:r>
            <a:br>
              <a:rPr lang="ru-RU" sz="3200" b="1" smtClean="0">
                <a:solidFill>
                  <a:srgbClr val="376092"/>
                </a:solidFill>
                <a:latin typeface="Arial" charset="0"/>
              </a:rPr>
            </a:br>
            <a:endParaRPr lang="ru-RU" sz="3200" b="1" smtClean="0">
              <a:solidFill>
                <a:srgbClr val="376092"/>
              </a:solidFill>
              <a:latin typeface="Arial" charset="0"/>
            </a:endParaRPr>
          </a:p>
        </p:txBody>
      </p:sp>
      <p:sp>
        <p:nvSpPr>
          <p:cNvPr id="8197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1773238"/>
            <a:ext cx="8424862" cy="4824412"/>
          </a:xfrm>
        </p:spPr>
        <p:txBody>
          <a:bodyPr anchor="ctr"/>
          <a:lstStyle/>
          <a:p>
            <a:pPr algn="just"/>
            <a:r>
              <a:rPr lang="ru-RU" sz="28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</a:p>
          <a:p>
            <a:pPr algn="just"/>
            <a:r>
              <a:rPr lang="ru-RU" sz="28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pPr algn="just"/>
            <a:r>
              <a:rPr lang="ru-RU" sz="28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  <a:p>
            <a:pPr algn="just"/>
            <a:r>
              <a:rPr lang="ru-RU" sz="28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</a:p>
          <a:p>
            <a:pPr algn="just"/>
            <a:r>
              <a:rPr lang="ru-RU" sz="28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9219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9220" name="Заголовок 5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24862" cy="1150938"/>
          </a:xfrm>
        </p:spPr>
        <p:txBody>
          <a:bodyPr/>
          <a:lstStyle/>
          <a:p>
            <a:r>
              <a:rPr lang="ru-RU" sz="3600" b="1" i="1" smtClean="0">
                <a:latin typeface="Arial" charset="0"/>
              </a:rPr>
              <a:t>СОЦИАЛЬНО-КОММУНИКАТИВНОЕ РАЗВИТИЕ</a:t>
            </a:r>
          </a:p>
        </p:txBody>
      </p:sp>
      <p:sp>
        <p:nvSpPr>
          <p:cNvPr id="9221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1773238"/>
            <a:ext cx="8424862" cy="4824412"/>
          </a:xfrm>
        </p:spPr>
        <p:txBody>
          <a:bodyPr/>
          <a:lstStyle/>
          <a:p>
            <a:pPr algn="just"/>
            <a:r>
              <a:rPr lang="ru-RU" sz="1800" b="1" smtClean="0">
                <a:solidFill>
                  <a:srgbClr val="376092"/>
                </a:solidFill>
                <a:latin typeface="Arial" charset="0"/>
              </a:rPr>
              <a:t>Усвоение </a:t>
            </a:r>
            <a:r>
              <a:rPr lang="ru-RU" sz="1800" b="1" u="sng" smtClean="0">
                <a:solidFill>
                  <a:srgbClr val="376092"/>
                </a:solidFill>
                <a:latin typeface="Arial" charset="0"/>
              </a:rPr>
              <a:t>норм и ценностей</a:t>
            </a:r>
            <a:r>
              <a:rPr lang="ru-RU" sz="1800" b="1" smtClean="0">
                <a:solidFill>
                  <a:srgbClr val="376092"/>
                </a:solidFill>
                <a:latin typeface="Arial" charset="0"/>
              </a:rPr>
              <a:t>, принятых в обществе (морально-нравственные ценности)</a:t>
            </a:r>
          </a:p>
          <a:p>
            <a:pPr algn="just"/>
            <a:r>
              <a:rPr lang="ru-RU" sz="1800" b="1" smtClean="0">
                <a:solidFill>
                  <a:srgbClr val="376092"/>
                </a:solidFill>
                <a:latin typeface="Arial" charset="0"/>
              </a:rPr>
              <a:t>Развитие </a:t>
            </a:r>
            <a:r>
              <a:rPr lang="ru-RU" sz="1800" b="1" u="sng" smtClean="0">
                <a:solidFill>
                  <a:srgbClr val="376092"/>
                </a:solidFill>
                <a:latin typeface="Arial" charset="0"/>
              </a:rPr>
              <a:t>общения и взаимодействия</a:t>
            </a:r>
            <a:r>
              <a:rPr lang="ru-RU" sz="1800" b="1" smtClean="0">
                <a:solidFill>
                  <a:srgbClr val="376092"/>
                </a:solidFill>
                <a:latin typeface="Arial" charset="0"/>
              </a:rPr>
              <a:t> ребёнка со взрослыми  сверстниками</a:t>
            </a:r>
          </a:p>
          <a:p>
            <a:pPr algn="just"/>
            <a:r>
              <a:rPr lang="ru-RU" sz="1800" b="1" smtClean="0">
                <a:solidFill>
                  <a:srgbClr val="376092"/>
                </a:solidFill>
                <a:latin typeface="Arial" charset="0"/>
              </a:rPr>
              <a:t>Становление </a:t>
            </a:r>
            <a:r>
              <a:rPr lang="ru-RU" sz="1800" b="1" u="sng" smtClean="0">
                <a:solidFill>
                  <a:srgbClr val="376092"/>
                </a:solidFill>
                <a:latin typeface="Arial" charset="0"/>
              </a:rPr>
              <a:t>самостоятельности, целенаправленности и саморегуляции </a:t>
            </a:r>
            <a:r>
              <a:rPr lang="ru-RU" sz="1800" b="1" smtClean="0">
                <a:solidFill>
                  <a:srgbClr val="376092"/>
                </a:solidFill>
                <a:latin typeface="Arial" charset="0"/>
              </a:rPr>
              <a:t>собственных действий</a:t>
            </a:r>
          </a:p>
          <a:p>
            <a:pPr algn="just"/>
            <a:r>
              <a:rPr lang="ru-RU" sz="1800" b="1" smtClean="0">
                <a:solidFill>
                  <a:srgbClr val="376092"/>
                </a:solidFill>
                <a:latin typeface="Arial" charset="0"/>
              </a:rPr>
              <a:t>Развитие </a:t>
            </a:r>
            <a:r>
              <a:rPr lang="ru-RU" sz="1800" b="1" u="sng" smtClean="0">
                <a:solidFill>
                  <a:srgbClr val="376092"/>
                </a:solidFill>
                <a:latin typeface="Arial" charset="0"/>
              </a:rPr>
              <a:t>социального и эмоционального интеллекта</a:t>
            </a:r>
            <a:r>
              <a:rPr lang="ru-RU" sz="1800" b="1" smtClean="0">
                <a:solidFill>
                  <a:srgbClr val="376092"/>
                </a:solidFill>
                <a:latin typeface="Arial" charset="0"/>
              </a:rPr>
              <a:t>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ДОО;</a:t>
            </a:r>
          </a:p>
          <a:p>
            <a:pPr algn="just"/>
            <a:r>
              <a:rPr lang="ru-RU" sz="1800" b="1" smtClean="0">
                <a:solidFill>
                  <a:srgbClr val="376092"/>
                </a:solidFill>
                <a:latin typeface="Arial" charset="0"/>
              </a:rPr>
              <a:t>Формирование позитивных установок к различным </a:t>
            </a:r>
            <a:r>
              <a:rPr lang="ru-RU" sz="1800" b="1" u="sng" smtClean="0">
                <a:solidFill>
                  <a:srgbClr val="376092"/>
                </a:solidFill>
                <a:latin typeface="Arial" charset="0"/>
              </a:rPr>
              <a:t>видам труда </a:t>
            </a:r>
            <a:r>
              <a:rPr lang="ru-RU" sz="1800" b="1" smtClean="0">
                <a:solidFill>
                  <a:srgbClr val="376092"/>
                </a:solidFill>
                <a:latin typeface="Arial" charset="0"/>
              </a:rPr>
              <a:t>и творчества</a:t>
            </a:r>
          </a:p>
          <a:p>
            <a:pPr algn="just"/>
            <a:r>
              <a:rPr lang="ru-RU" sz="1800" b="1" smtClean="0">
                <a:solidFill>
                  <a:srgbClr val="376092"/>
                </a:solidFill>
                <a:latin typeface="Arial" charset="0"/>
              </a:rPr>
              <a:t>Формирование основ </a:t>
            </a:r>
            <a:r>
              <a:rPr lang="ru-RU" sz="1800" b="1" u="sng" smtClean="0">
                <a:solidFill>
                  <a:srgbClr val="376092"/>
                </a:solidFill>
                <a:latin typeface="Arial" charset="0"/>
              </a:rPr>
              <a:t>безопасного </a:t>
            </a:r>
            <a:r>
              <a:rPr lang="ru-RU" sz="1800" b="1" smtClean="0">
                <a:solidFill>
                  <a:srgbClr val="376092"/>
                </a:solidFill>
                <a:latin typeface="Arial" charset="0"/>
              </a:rPr>
              <a:t>поведения в быту, социуме, природе</a:t>
            </a:r>
          </a:p>
          <a:p>
            <a:pPr algn="just"/>
            <a:endParaRPr lang="ru-RU" sz="1800" b="1" smtClean="0">
              <a:solidFill>
                <a:srgbClr val="37609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10243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10244" name="Заголовок 5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24862" cy="792163"/>
          </a:xfrm>
        </p:spPr>
        <p:txBody>
          <a:bodyPr/>
          <a:lstStyle/>
          <a:p>
            <a:r>
              <a:rPr lang="ru-RU" sz="3600" b="1" i="1" smtClean="0">
                <a:latin typeface="Arial" charset="0"/>
              </a:rPr>
              <a:t>ПОЗНАВАТЕЛЬНОЕ РАЗВИТИЕ</a:t>
            </a:r>
          </a:p>
        </p:txBody>
      </p:sp>
      <p:sp>
        <p:nvSpPr>
          <p:cNvPr id="10245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1484313"/>
            <a:ext cx="8424862" cy="5113337"/>
          </a:xfrm>
        </p:spPr>
        <p:txBody>
          <a:bodyPr/>
          <a:lstStyle/>
          <a:p>
            <a:pPr algn="just"/>
            <a:r>
              <a:rPr lang="ru-RU" sz="20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000" b="1" u="sng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интересов</a:t>
            </a:r>
            <a:r>
              <a:rPr lang="ru-RU" sz="20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детей, </a:t>
            </a:r>
            <a:r>
              <a:rPr lang="ru-RU" sz="2000" b="1" u="sng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любознательности</a:t>
            </a:r>
            <a:r>
              <a:rPr lang="ru-RU" sz="20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u="sng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познавательной мотивации</a:t>
            </a:r>
          </a:p>
          <a:p>
            <a:pPr algn="just"/>
            <a:r>
              <a:rPr lang="ru-RU" sz="20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000" b="1" u="sng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познавательных действий</a:t>
            </a:r>
            <a:r>
              <a:rPr lang="ru-RU" sz="20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, становление сознания</a:t>
            </a:r>
          </a:p>
          <a:p>
            <a:pPr algn="just"/>
            <a:r>
              <a:rPr lang="ru-RU" sz="20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000" b="1" u="sng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воображения и творческой активности</a:t>
            </a:r>
          </a:p>
          <a:p>
            <a:pPr algn="just"/>
            <a:r>
              <a:rPr lang="ru-RU" sz="20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000" b="1" u="sng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первичных представлений </a:t>
            </a:r>
            <a:r>
              <a:rPr lang="ru-RU" sz="20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следствиях)</a:t>
            </a:r>
          </a:p>
          <a:p>
            <a:pPr algn="just"/>
            <a:r>
              <a:rPr lang="ru-RU" sz="20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000" b="1" u="sng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представлений</a:t>
            </a:r>
            <a:r>
              <a:rPr lang="ru-RU" sz="2000" b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её природы, многообразии стран и народов мира</a:t>
            </a:r>
          </a:p>
          <a:p>
            <a:pPr algn="just"/>
            <a:endParaRPr lang="ru-RU" sz="2000" b="1" smtClean="0">
              <a:solidFill>
                <a:srgbClr val="37609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11267" name="Заголовок 3"/>
          <p:cNvSpPr txBox="1">
            <a:spLocks/>
          </p:cNvSpPr>
          <p:nvPr/>
        </p:nvSpPr>
        <p:spPr bwMode="auto">
          <a:xfrm>
            <a:off x="0" y="2214563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2578100" algn="l"/>
                <a:tab pos="4572000" algn="l"/>
              </a:tabLst>
            </a:pPr>
            <a:endParaRPr lang="ru-RU" sz="2800">
              <a:solidFill>
                <a:srgbClr val="17375E"/>
              </a:solidFill>
            </a:endParaRPr>
          </a:p>
        </p:txBody>
      </p:sp>
      <p:sp>
        <p:nvSpPr>
          <p:cNvPr id="11268" name="Заголовок 5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24862" cy="719138"/>
          </a:xfrm>
        </p:spPr>
        <p:txBody>
          <a:bodyPr/>
          <a:lstStyle/>
          <a:p>
            <a:r>
              <a:rPr lang="ru-RU" sz="3600" b="1" smtClean="0">
                <a:latin typeface="Arial" charset="0"/>
              </a:rPr>
              <a:t>РЕЧЕВОЕ РАЗВИТИЕ</a:t>
            </a:r>
          </a:p>
        </p:txBody>
      </p:sp>
      <p:sp>
        <p:nvSpPr>
          <p:cNvPr id="11269" name="Rectangle 6"/>
          <p:cNvSpPr>
            <a:spLocks noGrp="1"/>
          </p:cNvSpPr>
          <p:nvPr>
            <p:ph type="body" idx="4294967295"/>
          </p:nvPr>
        </p:nvSpPr>
        <p:spPr>
          <a:xfrm>
            <a:off x="468313" y="1268413"/>
            <a:ext cx="8424862" cy="5329237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Овладение речью как средством общения и культуры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Обогащение активного словаря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Развитие речевого творчества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Знакомство с книжной культурой, детской литературы</a:t>
            </a:r>
          </a:p>
          <a:p>
            <a:pPr algn="just"/>
            <a:r>
              <a:rPr lang="ru-RU" sz="2400" b="1" smtClean="0">
                <a:solidFill>
                  <a:srgbClr val="376092"/>
                </a:solidFill>
                <a:latin typeface="Arial" charset="0"/>
              </a:rPr>
              <a:t>Формирование звуковой аналитико-синтетической активности как предпосылки обучения грамоте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2929</TotalTime>
  <Words>1949</Words>
  <Application>Microsoft Office PowerPoint</Application>
  <PresentationFormat>Экран (4:3)</PresentationFormat>
  <Paragraphs>196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2" baseType="lpstr">
      <vt:lpstr>Times New Roman</vt:lpstr>
      <vt:lpstr>Arial</vt:lpstr>
      <vt:lpstr>Calibri</vt:lpstr>
      <vt:lpstr>Cambria</vt:lpstr>
      <vt:lpstr>Georgia</vt:lpstr>
      <vt:lpstr>Тема Office</vt:lpstr>
      <vt:lpstr> ОСНОВНЫЕ СОДЕРЖАТЕЛЬНЫЕ ЛИНИИ ФЕДЕРАЛЬНОГО ГОСУДАРСТВЕННОГО ОБРАЗОВАТЕЛЬНОГО СТАНДАРТА ДОШКОЛЬНОГО ОБРАЗОВАНИЯ     </vt:lpstr>
      <vt:lpstr>  ФГОС ДО – совокупность обязательных требований к ДО.     </vt:lpstr>
      <vt:lpstr>       </vt:lpstr>
      <vt:lpstr>       </vt:lpstr>
      <vt:lpstr>Основные принципы ДО:</vt:lpstr>
      <vt:lpstr>   ОБРАЗОВАТЕЛЬНЫЕ ОБЛАСТИ   </vt:lpstr>
      <vt:lpstr>СОЦИАЛЬНО-КОММУНИКАТИВНОЕ РАЗВИТИЕ</vt:lpstr>
      <vt:lpstr>ПОЗНАВАТЕЛЬНОЕ РАЗВИТИЕ</vt:lpstr>
      <vt:lpstr>РЕЧЕВОЕ РАЗВИТИЕ</vt:lpstr>
      <vt:lpstr>ХУДОЖЕСТВЕННО-ЭСТЕТИЧЕСКОЕ РАЗВИТИЕ</vt:lpstr>
      <vt:lpstr>ФИЗИЧЕСКОЕ РАЗВИТИЕ</vt:lpstr>
      <vt:lpstr>ФИЗИЧЕСКОЕ РАЗВИТИЕ</vt:lpstr>
      <vt:lpstr>  ВЕДУЩИЕ ВИДЫ ДЕЯТЕЛЬНОСТИ- СКВОЗНЫЕ МЕХАНИЗМЫ РАЗВИТИЯ РЕБЁНКА   </vt:lpstr>
      <vt:lpstr>  Младенческий возраст (2 месяца-1 год)   </vt:lpstr>
      <vt:lpstr>  Ранний возраст (1 – 3 года)   </vt:lpstr>
      <vt:lpstr>  Дошкольный возраст (3-8 лет)   </vt:lpstr>
      <vt:lpstr>  Дошкольный возраст (3-8 лет)   </vt:lpstr>
      <vt:lpstr>  Психолого-педагогические условия   </vt:lpstr>
      <vt:lpstr>  Психолого-педагогические условия   </vt:lpstr>
      <vt:lpstr>  Педагогическая диагностика (мониторинг)   </vt:lpstr>
      <vt:lpstr>  Назначение педагогической диагностики (мониторинга)   </vt:lpstr>
      <vt:lpstr>  Психологическая диагностика – выявление и изучение индивидуально-психологических особенностей детей   </vt:lpstr>
      <vt:lpstr>  Требования к результатам освоения Программы   </vt:lpstr>
      <vt:lpstr>  ЦЕЛЕВЫЕ ОРИЕНТИРЫ  ОБРАЗОВАНИЯ В РАННЕМ ВОЗРАСТЕ   </vt:lpstr>
      <vt:lpstr>  ЦЕЛЕВЫЕ ОРИЕНТИРЫ  ОБРАЗОВАНИЯ В РАННЕМ ВОЗРАСТЕ   </vt:lpstr>
      <vt:lpstr>  ЦЕЛЕВЫЕ ОРИЕНТИРЫ  ОБРАЗОВАНИЯ НА ЭТАПЕ ЗАВЕРШЕНИЯ ДОШКОЛЬНОГО ОБРАЗОВАНИЯ   </vt:lpstr>
      <vt:lpstr>  ЦЕЛЕВЫЕ ОРИЕНТИРЫ  ОБРАЗОВАНИЯ НА ЭТАПЕ ЗАВЕРШЕНИЯ ДОШКОЛЬНОГО ОБРАЗОВАНИЯ   </vt:lpstr>
      <vt:lpstr>  ЦЕЛЕВЫЕ ОРИЕНТИРЫ  ОБРАЗОВАНИЯ НА ЭТАПЕ ЗАВЕРШЕНИЯ ДОШКОЛЬНОГО ОБРАЗОВАНИЯ   </vt:lpstr>
      <vt:lpstr>  ЦЕЛЕВЫЕ ОРИЕНТИРЫ  ОБРАЗОВАНИЯ НА ЭТАПЕ ЗАВЕРШЕНИЯ ДОШКОЛЬНОГО ОБРАЗОВАНИЯ   </vt:lpstr>
      <vt:lpstr>  ЦЕЛЕВЫЕ ОРИЕНТИРЫ  ОБРАЗОВАНИЯ НА ЭТАПЕ ЗАВЕРШЕНИЯ ДОШКОЛЬНОГО ОБРАЗОВАНИЯ   </vt:lpstr>
      <vt:lpstr>  Основные компетенции педагогических работников   </vt:lpstr>
      <vt:lpstr>  Основные компетенции педагогических работников   </vt:lpstr>
      <vt:lpstr>  Основные компетенции педагогических работников   </vt:lpstr>
      <vt:lpstr>  Основные компетенции педагогических работников   </vt:lpstr>
      <vt:lpstr>  Основные компетенции педагогических работников   </vt:lpstr>
      <vt:lpstr>   Спасибо за внимание!      </vt:lpstr>
    </vt:vector>
  </TitlesOfParts>
  <Company>ГНМЦ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сопровождение</dc:title>
  <dc:creator>В.В.Пустовалова</dc:creator>
  <cp:lastModifiedBy>asd</cp:lastModifiedBy>
  <cp:revision>258</cp:revision>
  <cp:lastPrinted>1601-01-01T00:00:00Z</cp:lastPrinted>
  <dcterms:created xsi:type="dcterms:W3CDTF">2010-06-09T03:39:21Z</dcterms:created>
  <dcterms:modified xsi:type="dcterms:W3CDTF">2013-12-14T11:19:26Z</dcterms:modified>
</cp:coreProperties>
</file>